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sldIdLst>
    <p:sldId id="266" r:id="rId5"/>
    <p:sldId id="257" r:id="rId6"/>
    <p:sldId id="267" r:id="rId7"/>
    <p:sldId id="258" r:id="rId8"/>
    <p:sldId id="259" r:id="rId9"/>
    <p:sldId id="260" r:id="rId10"/>
    <p:sldId id="261" r:id="rId11"/>
    <p:sldId id="262" r:id="rId12"/>
    <p:sldId id="263" r:id="rId13"/>
    <p:sldId id="264" r:id="rId14"/>
    <p:sldId id="268"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A4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74" autoAdjust="0"/>
    <p:restoredTop sz="94619" autoAdjust="0"/>
  </p:normalViewPr>
  <p:slideViewPr>
    <p:cSldViewPr snapToGrid="0">
      <p:cViewPr varScale="1">
        <p:scale>
          <a:sx n="70" d="100"/>
          <a:sy n="70" d="100"/>
        </p:scale>
        <p:origin x="4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674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4/17/2021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755365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6909619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536362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935287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714854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102216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56683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8833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63930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5459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7996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3082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7423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96476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4/17/2021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8165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4/17/2021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02108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6FA2B21-3FCD-4721-B95C-427943F61125}" type="datetime1">
              <a:rPr lang="en-US" smtClean="0"/>
              <a:t>4/17/2021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218453042"/>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0120" y="685799"/>
            <a:ext cx="10323576" cy="1115569"/>
          </a:xfrm>
          <a:effectLst>
            <a:outerShdw blurRad="50800" dist="38100" dir="13500000" algn="br" rotWithShape="0">
              <a:prstClr val="black">
                <a:alpha val="40000"/>
              </a:prstClr>
            </a:outerShdw>
          </a:effectLst>
        </p:spPr>
        <p:txBody>
          <a:bodyPr>
            <a:noAutofit/>
          </a:bodyPr>
          <a:lstStyle/>
          <a:p>
            <a:r>
              <a:rPr lang="en-US" sz="6000" b="1" smtClean="0">
                <a:solidFill>
                  <a:srgbClr val="FFFF00"/>
                </a:solidFill>
                <a:latin typeface="Britannic Bold" panose="020B0903060703020204" pitchFamily="34" charset="0"/>
                <a:cs typeface="Times New Roman" panose="02020603050405020304" pitchFamily="18" charset="0"/>
              </a:rPr>
              <a:t>wASTE MANAGEMENT SYSTEM</a:t>
            </a:r>
            <a:endParaRPr lang="en-US" sz="6000" b="1">
              <a:solidFill>
                <a:srgbClr val="FFFF00"/>
              </a:solidFill>
              <a:latin typeface="Britannic Bold" panose="020B0903060703020204" pitchFamily="34" charset="0"/>
              <a:cs typeface="Times New Roman" panose="02020603050405020304" pitchFamily="18" charset="0"/>
            </a:endParaRPr>
          </a:p>
        </p:txBody>
      </p:sp>
      <p:sp>
        <p:nvSpPr>
          <p:cNvPr id="4" name="Rounded Rectangle 3"/>
          <p:cNvSpPr/>
          <p:nvPr/>
        </p:nvSpPr>
        <p:spPr>
          <a:xfrm>
            <a:off x="1380744" y="2240280"/>
            <a:ext cx="8394192" cy="4123944"/>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585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5FAE-3605-4363-881E-4E767E9C4CC7}"/>
              </a:ext>
            </a:extLst>
          </p:cNvPr>
          <p:cNvSpPr>
            <a:spLocks noGrp="1"/>
          </p:cNvSpPr>
          <p:nvPr>
            <p:ph type="title"/>
          </p:nvPr>
        </p:nvSpPr>
        <p:spPr>
          <a:xfrm>
            <a:off x="3564572" y="427396"/>
            <a:ext cx="3979228" cy="743035"/>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B5CDEDFC-634D-4367-AE51-91EFD3BA2B22}"/>
              </a:ext>
            </a:extLst>
          </p:cNvPr>
          <p:cNvSpPr>
            <a:spLocks noGrp="1"/>
          </p:cNvSpPr>
          <p:nvPr>
            <p:ph sz="half" idx="1"/>
          </p:nvPr>
        </p:nvSpPr>
        <p:spPr>
          <a:xfrm>
            <a:off x="386237" y="1865376"/>
            <a:ext cx="5167949" cy="3801532"/>
          </a:xfrm>
        </p:spPr>
        <p:txBody>
          <a:bodyPr>
            <a:normAutofit/>
          </a:bodyPr>
          <a:lstStyle/>
          <a:p>
            <a:pPr marL="0" indent="0" algn="just">
              <a:buNone/>
            </a:pPr>
            <a:r>
              <a:rPr lang="en-US"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Production of waste in our time is more than ever &amp; slowing it’s leading to global environmental change creating imbalancesThere can be multiple solutions to deal with waste management. </a:t>
            </a:r>
            <a:r>
              <a:rPr lang="en-US" smtClean="0">
                <a:solidFill>
                  <a:schemeClr val="tx1"/>
                </a:solidFill>
                <a:latin typeface="Times New Roman" panose="02020603050405020304" pitchFamily="18" charset="0"/>
                <a:cs typeface="Times New Roman" panose="02020603050405020304" pitchFamily="18" charset="0"/>
              </a:rPr>
              <a:t>The convenient way is recycling </a:t>
            </a:r>
            <a:r>
              <a:rPr lang="en-US">
                <a:solidFill>
                  <a:schemeClr val="tx1"/>
                </a:solidFill>
                <a:latin typeface="Times New Roman" panose="02020603050405020304" pitchFamily="18" charset="0"/>
                <a:cs typeface="Times New Roman" panose="02020603050405020304" pitchFamily="18" charset="0"/>
              </a:rPr>
              <a:t>the waste make them into usable products. This process will not only reduce waste but also make sure it’s not harming the environment. It will also open a new income source for a lot of people. Even from the business prospective it’s feasible for the new growing e-commerce market.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6574536" y="1773936"/>
            <a:ext cx="5148072" cy="4453128"/>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barn(inVertical)">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64008"/>
            <a:ext cx="12192000" cy="6922008"/>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00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71216" y="1700784"/>
            <a:ext cx="6400800" cy="2496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mtClean="0">
                <a:latin typeface="Times New Roman" panose="02020603050405020304" pitchFamily="18" charset="0"/>
                <a:cs typeface="Times New Roman" panose="02020603050405020304" pitchFamily="18" charset="0"/>
              </a:rPr>
              <a:t>Thank You</a:t>
            </a:r>
            <a:endParaRPr lang="en-US" sz="8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507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AE1F-2550-46B5-ABBA-E480045BF0EC}"/>
              </a:ext>
            </a:extLst>
          </p:cNvPr>
          <p:cNvSpPr>
            <a:spLocks noGrp="1"/>
          </p:cNvSpPr>
          <p:nvPr>
            <p:ph type="title"/>
          </p:nvPr>
        </p:nvSpPr>
        <p:spPr>
          <a:xfrm>
            <a:off x="1589975" y="591988"/>
            <a:ext cx="8534400" cy="1507067"/>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SUBMITTED BY-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99005116"/>
              </p:ext>
            </p:extLst>
          </p:nvPr>
        </p:nvGraphicFramePr>
        <p:xfrm>
          <a:off x="1589975" y="2990850"/>
          <a:ext cx="8925624" cy="2586990"/>
        </p:xfrm>
        <a:graphic>
          <a:graphicData uri="http://schemas.openxmlformats.org/drawingml/2006/table">
            <a:tbl>
              <a:tblPr firstRow="1" bandRow="1">
                <a:tableStyleId>{5C22544A-7EE6-4342-B048-85BDC9FD1C3A}</a:tableStyleId>
              </a:tblPr>
              <a:tblGrid>
                <a:gridCol w="4462812">
                  <a:extLst>
                    <a:ext uri="{9D8B030D-6E8A-4147-A177-3AD203B41FA5}">
                      <a16:colId xmlns:a16="http://schemas.microsoft.com/office/drawing/2014/main" val="1662393210"/>
                    </a:ext>
                  </a:extLst>
                </a:gridCol>
                <a:gridCol w="4462812">
                  <a:extLst>
                    <a:ext uri="{9D8B030D-6E8A-4147-A177-3AD203B41FA5}">
                      <a16:colId xmlns:a16="http://schemas.microsoft.com/office/drawing/2014/main" val="2496703634"/>
                    </a:ext>
                  </a:extLst>
                </a:gridCol>
              </a:tblGrid>
              <a:tr h="431165">
                <a:tc>
                  <a:txBody>
                    <a:bodyPr/>
                    <a:lstStyle/>
                    <a:p>
                      <a:pPr algn="ctr"/>
                      <a:r>
                        <a:rPr lang="en-US" smtClean="0"/>
                        <a:t>Name</a:t>
                      </a:r>
                      <a:endParaRPr lang="en-US"/>
                    </a:p>
                  </a:txBody>
                  <a:tcPr/>
                </a:tc>
                <a:tc>
                  <a:txBody>
                    <a:bodyPr/>
                    <a:lstStyle/>
                    <a:p>
                      <a:pPr algn="ctr"/>
                      <a:r>
                        <a:rPr lang="en-US" smtClean="0"/>
                        <a:t>ID</a:t>
                      </a:r>
                      <a:endParaRPr lang="en-US"/>
                    </a:p>
                  </a:txBody>
                  <a:tcPr/>
                </a:tc>
                <a:extLst>
                  <a:ext uri="{0D108BD9-81ED-4DB2-BD59-A6C34878D82A}">
                    <a16:rowId xmlns:a16="http://schemas.microsoft.com/office/drawing/2014/main" val="1377377071"/>
                  </a:ext>
                </a:extLst>
              </a:tr>
              <a:tr h="431165">
                <a:tc>
                  <a:txBody>
                    <a:bodyPr/>
                    <a:lstStyle/>
                    <a:p>
                      <a:pPr algn="l"/>
                      <a:r>
                        <a:rPr lang="en-US" sz="1800" b="1" smtClean="0">
                          <a:solidFill>
                            <a:schemeClr val="bg1"/>
                          </a:solidFill>
                          <a:latin typeface="Times New Roman" panose="02020603050405020304" pitchFamily="18" charset="0"/>
                          <a:cs typeface="Times New Roman" panose="02020603050405020304" pitchFamily="18" charset="0"/>
                        </a:rPr>
                        <a:t>  Arafat Islam </a:t>
                      </a:r>
                    </a:p>
                  </a:txBody>
                  <a:tcPr>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smtClean="0">
                          <a:solidFill>
                            <a:schemeClr val="bg1"/>
                          </a:solidFill>
                          <a:latin typeface="Times New Roman" panose="02020603050405020304" pitchFamily="18" charset="0"/>
                          <a:cs typeface="Times New Roman" panose="02020603050405020304" pitchFamily="18" charset="0"/>
                        </a:rPr>
                        <a:t>19-39377-1</a:t>
                      </a:r>
                    </a:p>
                  </a:txBody>
                  <a:tcPr>
                    <a:solidFill>
                      <a:schemeClr val="tx1"/>
                    </a:solidFill>
                  </a:tcPr>
                </a:tc>
                <a:extLst>
                  <a:ext uri="{0D108BD9-81ED-4DB2-BD59-A6C34878D82A}">
                    <a16:rowId xmlns:a16="http://schemas.microsoft.com/office/drawing/2014/main" val="1820923573"/>
                  </a:ext>
                </a:extLst>
              </a:tr>
              <a:tr h="43116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smtClean="0">
                          <a:solidFill>
                            <a:schemeClr val="bg1"/>
                          </a:solidFill>
                          <a:latin typeface="Times New Roman" panose="02020603050405020304" pitchFamily="18" charset="0"/>
                          <a:cs typeface="Times New Roman" panose="02020603050405020304" pitchFamily="18" charset="0"/>
                        </a:rPr>
                        <a:t>  Turzo Roy</a:t>
                      </a:r>
                      <a:endParaRPr lang="en-US" smtClean="0"/>
                    </a:p>
                  </a:txBody>
                  <a:tcPr/>
                </a:tc>
                <a:tc>
                  <a:txBody>
                    <a:bodyPr/>
                    <a:lstStyle/>
                    <a:p>
                      <a:pPr algn="ctr"/>
                      <a:r>
                        <a:rPr lang="en-US" sz="1800" b="1">
                          <a:solidFill>
                            <a:schemeClr val="bg1"/>
                          </a:solidFill>
                          <a:latin typeface="Times New Roman" panose="02020603050405020304" pitchFamily="18" charset="0"/>
                          <a:cs typeface="Times New Roman" panose="02020603050405020304" pitchFamily="18" charset="0"/>
                        </a:rPr>
                        <a:t>19-40403-1 </a:t>
                      </a:r>
                      <a:endParaRPr lang="en-US"/>
                    </a:p>
                  </a:txBody>
                  <a:tcPr/>
                </a:tc>
                <a:extLst>
                  <a:ext uri="{0D108BD9-81ED-4DB2-BD59-A6C34878D82A}">
                    <a16:rowId xmlns:a16="http://schemas.microsoft.com/office/drawing/2014/main" val="1054160264"/>
                  </a:ext>
                </a:extLst>
              </a:tr>
              <a:tr h="431165">
                <a:tc>
                  <a:txBody>
                    <a:bodyPr/>
                    <a:lstStyle/>
                    <a:p>
                      <a:pPr algn="l"/>
                      <a:r>
                        <a:rPr lang="en-US" sz="1800" b="1" smtClean="0">
                          <a:solidFill>
                            <a:schemeClr val="bg1"/>
                          </a:solidFill>
                          <a:latin typeface="Times New Roman" panose="02020603050405020304" pitchFamily="18" charset="0"/>
                          <a:cs typeface="Times New Roman" panose="02020603050405020304" pitchFamily="18" charset="0"/>
                        </a:rPr>
                        <a:t>  An Nazmus Sakib </a:t>
                      </a:r>
                      <a:endParaRPr lang="en-US"/>
                    </a:p>
                  </a:txBody>
                  <a:tcPr>
                    <a:solidFill>
                      <a:schemeClr val="tx1"/>
                    </a:solidFill>
                  </a:tcPr>
                </a:tc>
                <a:tc>
                  <a:txBody>
                    <a:bodyPr/>
                    <a:lstStyle/>
                    <a:p>
                      <a:pPr algn="ctr"/>
                      <a:r>
                        <a:rPr lang="en-US" sz="1800" b="1" smtClean="0">
                          <a:solidFill>
                            <a:schemeClr val="bg1"/>
                          </a:solidFill>
                          <a:latin typeface="Times New Roman" panose="02020603050405020304" pitchFamily="18" charset="0"/>
                          <a:cs typeface="Times New Roman" panose="02020603050405020304" pitchFamily="18" charset="0"/>
                        </a:rPr>
                        <a:t>20-43056-1 </a:t>
                      </a:r>
                      <a:endParaRPr lang="en-US"/>
                    </a:p>
                  </a:txBody>
                  <a:tcPr>
                    <a:solidFill>
                      <a:schemeClr val="tx1"/>
                    </a:solidFill>
                  </a:tcPr>
                </a:tc>
                <a:extLst>
                  <a:ext uri="{0D108BD9-81ED-4DB2-BD59-A6C34878D82A}">
                    <a16:rowId xmlns:a16="http://schemas.microsoft.com/office/drawing/2014/main" val="3390356035"/>
                  </a:ext>
                </a:extLst>
              </a:tr>
              <a:tr h="431165">
                <a:tc>
                  <a:txBody>
                    <a:bodyPr/>
                    <a:lstStyle/>
                    <a:p>
                      <a:pPr algn="l"/>
                      <a:r>
                        <a:rPr lang="en-US" sz="1800" b="1" smtClean="0">
                          <a:solidFill>
                            <a:schemeClr val="bg1"/>
                          </a:solidFill>
                          <a:latin typeface="Times New Roman" panose="02020603050405020304" pitchFamily="18" charset="0"/>
                          <a:cs typeface="Times New Roman" panose="02020603050405020304" pitchFamily="18" charset="0"/>
                        </a:rPr>
                        <a:t>  Dewan Sadman Jawad</a:t>
                      </a:r>
                      <a:endParaRPr lang="en-US"/>
                    </a:p>
                  </a:txBody>
                  <a:tcPr/>
                </a:tc>
                <a:tc>
                  <a:txBody>
                    <a:bodyPr/>
                    <a:lstStyle/>
                    <a:p>
                      <a:pPr algn="ctr"/>
                      <a:r>
                        <a:rPr lang="en-US" sz="1800" b="1" smtClean="0">
                          <a:solidFill>
                            <a:schemeClr val="bg1"/>
                          </a:solidFill>
                          <a:latin typeface="Times New Roman" panose="02020603050405020304" pitchFamily="18" charset="0"/>
                          <a:cs typeface="Times New Roman" panose="02020603050405020304" pitchFamily="18" charset="0"/>
                        </a:rPr>
                        <a:t>19-40778-2 </a:t>
                      </a:r>
                      <a:endParaRPr lang="en-US"/>
                    </a:p>
                  </a:txBody>
                  <a:tcPr/>
                </a:tc>
                <a:extLst>
                  <a:ext uri="{0D108BD9-81ED-4DB2-BD59-A6C34878D82A}">
                    <a16:rowId xmlns:a16="http://schemas.microsoft.com/office/drawing/2014/main" val="3188432574"/>
                  </a:ext>
                </a:extLst>
              </a:tr>
              <a:tr h="431165">
                <a:tc>
                  <a:txBody>
                    <a:bodyPr/>
                    <a:lstStyle/>
                    <a:p>
                      <a:pPr algn="l"/>
                      <a:r>
                        <a:rPr lang="en-US" sz="1800" b="1" smtClean="0">
                          <a:solidFill>
                            <a:schemeClr val="bg1"/>
                          </a:solidFill>
                          <a:latin typeface="Times New Roman" panose="02020603050405020304" pitchFamily="18" charset="0"/>
                          <a:cs typeface="Times New Roman" panose="02020603050405020304" pitchFamily="18" charset="0"/>
                        </a:rPr>
                        <a:t>  Md Salem Ahmed</a:t>
                      </a:r>
                      <a:endParaRPr lang="en-US"/>
                    </a:p>
                  </a:txBody>
                  <a:tcPr>
                    <a:solidFill>
                      <a:schemeClr val="tx1"/>
                    </a:solidFill>
                  </a:tcPr>
                </a:tc>
                <a:tc>
                  <a:txBody>
                    <a:bodyPr/>
                    <a:lstStyle/>
                    <a:p>
                      <a:pPr algn="ctr"/>
                      <a:r>
                        <a:rPr lang="en-US" sz="1800" b="1" smtClean="0">
                          <a:solidFill>
                            <a:schemeClr val="bg1"/>
                          </a:solidFill>
                          <a:latin typeface="Times New Roman" panose="02020603050405020304" pitchFamily="18" charset="0"/>
                          <a:cs typeface="Times New Roman" panose="02020603050405020304" pitchFamily="18" charset="0"/>
                        </a:rPr>
                        <a:t>19-39383-1 </a:t>
                      </a:r>
                      <a:endParaRPr lang="en-US"/>
                    </a:p>
                  </a:txBody>
                  <a:tcPr>
                    <a:solidFill>
                      <a:schemeClr val="tx1"/>
                    </a:solidFill>
                  </a:tcPr>
                </a:tc>
                <a:extLst>
                  <a:ext uri="{0D108BD9-81ED-4DB2-BD59-A6C34878D82A}">
                    <a16:rowId xmlns:a16="http://schemas.microsoft.com/office/drawing/2014/main" val="2930782073"/>
                  </a:ext>
                </a:extLst>
              </a:tr>
            </a:tbl>
          </a:graphicData>
        </a:graphic>
      </p:graphicFrame>
    </p:spTree>
    <p:extLst>
      <p:ext uri="{BB962C8B-B14F-4D97-AF65-F5344CB8AC3E}">
        <p14:creationId xmlns:p14="http://schemas.microsoft.com/office/powerpoint/2010/main" val="396133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716" y="764371"/>
            <a:ext cx="5497132" cy="1384469"/>
          </a:xfrm>
        </p:spPr>
        <p:txBody>
          <a:bodyPr>
            <a:normAutofit/>
          </a:bodyPr>
          <a:lstStyle/>
          <a:p>
            <a:r>
              <a:rPr lang="en-US" sz="4000" b="1" smtClean="0">
                <a:solidFill>
                  <a:schemeClr val="bg1"/>
                </a:solidFill>
                <a:latin typeface="Times New Roman" panose="02020603050405020304" pitchFamily="18" charset="0"/>
                <a:cs typeface="Times New Roman" panose="02020603050405020304" pitchFamily="18" charset="0"/>
              </a:rPr>
              <a:t>Index</a:t>
            </a:r>
            <a:endParaRPr lang="en-US" sz="4000" b="1">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73716" y="2221992"/>
            <a:ext cx="5497132" cy="3648456"/>
          </a:xfrm>
        </p:spPr>
        <p:txBody>
          <a:bodyPr>
            <a:normAutofit/>
          </a:bodyPr>
          <a:lstStyle/>
          <a:p>
            <a:pPr>
              <a:buFont typeface="Wingdings" panose="05000000000000000000" pitchFamily="2" charset="2"/>
              <a:buChar char="v"/>
            </a:pPr>
            <a:r>
              <a:rPr lang="en-US" b="1" smtClean="0">
                <a:solidFill>
                  <a:schemeClr val="tx1"/>
                </a:solidFill>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US" b="1" smtClean="0">
                <a:solidFill>
                  <a:schemeClr val="tx1"/>
                </a:solidFill>
                <a:latin typeface="Times New Roman" panose="02020603050405020304" pitchFamily="18" charset="0"/>
                <a:cs typeface="Times New Roman" panose="02020603050405020304" pitchFamily="18" charset="0"/>
              </a:rPr>
              <a:t>Use Case Diagram</a:t>
            </a:r>
          </a:p>
          <a:p>
            <a:pPr>
              <a:buFont typeface="Wingdings" panose="05000000000000000000" pitchFamily="2" charset="2"/>
              <a:buChar char="v"/>
            </a:pPr>
            <a:r>
              <a:rPr lang="en-US" b="1" smtClean="0">
                <a:solidFill>
                  <a:schemeClr val="tx1"/>
                </a:solidFill>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v"/>
            </a:pPr>
            <a:r>
              <a:rPr lang="en-US" b="1" smtClean="0">
                <a:solidFill>
                  <a:schemeClr val="tx1"/>
                </a:solidFill>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v"/>
            </a:pPr>
            <a:r>
              <a:rPr lang="en-US" b="1" smtClean="0">
                <a:solidFill>
                  <a:schemeClr val="tx1"/>
                </a:solidFill>
                <a:latin typeface="Times New Roman" panose="02020603050405020304" pitchFamily="18" charset="0"/>
                <a:cs typeface="Times New Roman" panose="02020603050405020304" pitchFamily="18" charset="0"/>
              </a:rPr>
              <a:t>State Chart Diagram</a:t>
            </a:r>
          </a:p>
          <a:p>
            <a:pPr>
              <a:buFont typeface="Wingdings" panose="05000000000000000000" pitchFamily="2" charset="2"/>
              <a:buChar char="v"/>
            </a:pPr>
            <a:r>
              <a:rPr lang="en-US" b="1" smtClean="0">
                <a:solidFill>
                  <a:schemeClr val="tx1"/>
                </a:solidFill>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v"/>
            </a:pPr>
            <a:r>
              <a:rPr lang="en-US" b="1" smtClean="0">
                <a:solidFill>
                  <a:schemeClr val="tx1"/>
                </a:solidFill>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v"/>
            </a:pPr>
            <a:endParaRPr lang="en-US"/>
          </a:p>
        </p:txBody>
      </p:sp>
    </p:spTree>
    <p:extLst>
      <p:ext uri="{BB962C8B-B14F-4D97-AF65-F5344CB8AC3E}">
        <p14:creationId xmlns:p14="http://schemas.microsoft.com/office/powerpoint/2010/main" val="2909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p:cTn id="4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8" dur="1000"/>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p:cTn id="5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p:cTn id="61"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79A4-7C5E-4009-823E-4C8BD6C33994}"/>
              </a:ext>
            </a:extLst>
          </p:cNvPr>
          <p:cNvSpPr>
            <a:spLocks noGrp="1"/>
          </p:cNvSpPr>
          <p:nvPr>
            <p:ph type="title"/>
          </p:nvPr>
        </p:nvSpPr>
        <p:spPr>
          <a:xfrm>
            <a:off x="812228" y="290237"/>
            <a:ext cx="5007596" cy="1017356"/>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a:t>
            </a:r>
            <a:r>
              <a:rPr lang="en-US" sz="40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6491F2E2-EC4D-4EA6-A747-F52942006138}"/>
              </a:ext>
            </a:extLst>
          </p:cNvPr>
          <p:cNvSpPr>
            <a:spLocks noGrp="1"/>
          </p:cNvSpPr>
          <p:nvPr>
            <p:ph sz="half" idx="1"/>
          </p:nvPr>
        </p:nvSpPr>
        <p:spPr>
          <a:xfrm>
            <a:off x="717577" y="1627632"/>
            <a:ext cx="4937655" cy="3615267"/>
          </a:xfrm>
        </p:spPr>
        <p:txBody>
          <a:bodyPr>
            <a:normAutofit/>
          </a:bodyPr>
          <a:lstStyle/>
          <a:p>
            <a:pPr marL="0" indent="0" algn="just">
              <a:buNone/>
            </a:pP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Waste is a significant global issue. Increasing volumes of waste are being generated as the global population and living standards rise</a:t>
            </a:r>
            <a:r>
              <a:rPr lang="en-US"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b="1"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b="1">
                <a:solidFill>
                  <a:schemeClr val="tx1"/>
                </a:solidFill>
                <a:latin typeface="Times New Roman" panose="02020603050405020304" pitchFamily="18" charset="0"/>
                <a:cs typeface="Times New Roman" panose="02020603050405020304" pitchFamily="18" charset="0"/>
              </a:rPr>
              <a:t>Current waste generation in Bangladesh is around 22.4 million tonnes per </a:t>
            </a:r>
            <a:r>
              <a:rPr lang="en-US" b="1" smtClean="0">
                <a:solidFill>
                  <a:schemeClr val="tx1"/>
                </a:solidFill>
                <a:latin typeface="Times New Roman" panose="02020603050405020304" pitchFamily="18" charset="0"/>
                <a:cs typeface="Times New Roman" panose="02020603050405020304" pitchFamily="18" charset="0"/>
              </a:rPr>
              <a:t>year.</a:t>
            </a:r>
          </a:p>
          <a:p>
            <a:pPr marL="0" indent="0" algn="just">
              <a:buNone/>
            </a:pPr>
            <a:r>
              <a:rPr lang="en-US" b="1">
                <a:solidFill>
                  <a:schemeClr val="tx1"/>
                </a:solidFill>
                <a:latin typeface="Times New Roman" panose="02020603050405020304" pitchFamily="18" charset="0"/>
                <a:cs typeface="Times New Roman" panose="02020603050405020304" pitchFamily="18" charset="0"/>
              </a:rPr>
              <a:t>So now is the right time to think about waste and how it can manage and turn it into useful products.</a:t>
            </a:r>
            <a:endParaRPr lang="en-US" b="1"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400" dirty="0">
              <a:latin typeface="Swis721 LtCn BT" panose="020B0406020202030204" pitchFamily="34" charset="0"/>
            </a:endParaRPr>
          </a:p>
        </p:txBody>
      </p:sp>
      <p:sp>
        <p:nvSpPr>
          <p:cNvPr id="10" name="Rounded Rectangle 9"/>
          <p:cNvSpPr/>
          <p:nvPr/>
        </p:nvSpPr>
        <p:spPr>
          <a:xfrm>
            <a:off x="6739128" y="1307593"/>
            <a:ext cx="5166360" cy="463600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82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ircle(in)">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7DB4-14B8-4FAB-999E-BDC9026FEA10}"/>
              </a:ext>
            </a:extLst>
          </p:cNvPr>
          <p:cNvSpPr>
            <a:spLocks noGrp="1"/>
          </p:cNvSpPr>
          <p:nvPr>
            <p:ph type="title"/>
          </p:nvPr>
        </p:nvSpPr>
        <p:spPr>
          <a:xfrm>
            <a:off x="1811189" y="102073"/>
            <a:ext cx="6080083" cy="566738"/>
          </a:xfrm>
        </p:spPr>
        <p:txBody>
          <a:bodyPr>
            <a:noAutofit/>
          </a:bodyPr>
          <a:lstStyle/>
          <a:p>
            <a:r>
              <a:rPr lang="en-US" sz="4000" b="1" dirty="0">
                <a:solidFill>
                  <a:schemeClr val="bg1"/>
                </a:solidFill>
                <a:latin typeface="Times New Roman" panose="02020603050405020304" pitchFamily="18" charset="0"/>
                <a:cs typeface="Times New Roman" panose="02020603050405020304" pitchFamily="18" charset="0"/>
              </a:rPr>
              <a:t>USECASE DIAGRAM</a:t>
            </a:r>
          </a:p>
        </p:txBody>
      </p:sp>
      <p:sp>
        <p:nvSpPr>
          <p:cNvPr id="4" name="Text Placeholder 3">
            <a:extLst>
              <a:ext uri="{FF2B5EF4-FFF2-40B4-BE49-F238E27FC236}">
                <a16:creationId xmlns:a16="http://schemas.microsoft.com/office/drawing/2014/main" id="{6E1D18AE-7F2D-4788-A008-1E8D848FD33B}"/>
              </a:ext>
            </a:extLst>
          </p:cNvPr>
          <p:cNvSpPr>
            <a:spLocks noGrp="1"/>
          </p:cNvSpPr>
          <p:nvPr>
            <p:ph type="body" sz="half" idx="2"/>
          </p:nvPr>
        </p:nvSpPr>
        <p:spPr>
          <a:xfrm>
            <a:off x="530353" y="1728217"/>
            <a:ext cx="4434839" cy="4489704"/>
          </a:xfrm>
        </p:spPr>
        <p:txBody>
          <a:bodyPr>
            <a:noAutofit/>
          </a:bodyPr>
          <a:lstStyle/>
          <a:p>
            <a:pPr algn="just"/>
            <a:r>
              <a:rPr lang="en-US" sz="2000">
                <a:solidFill>
                  <a:schemeClr val="tx1"/>
                </a:solidFill>
                <a:latin typeface="Times New Roman" panose="02020603050405020304" pitchFamily="18" charset="0"/>
                <a:cs typeface="Times New Roman" panose="02020603050405020304" pitchFamily="18" charset="0"/>
              </a:rPr>
              <a:t>In the waste management system, </a:t>
            </a:r>
            <a:r>
              <a:rPr lang="en-US" sz="2000" smtClean="0">
                <a:solidFill>
                  <a:schemeClr val="tx1"/>
                </a:solidFill>
                <a:latin typeface="Times New Roman" panose="02020603050405020304" pitchFamily="18" charset="0"/>
                <a:cs typeface="Times New Roman" panose="02020603050405020304" pitchFamily="18" charset="0"/>
              </a:rPr>
              <a:t>Public </a:t>
            </a:r>
            <a:r>
              <a:rPr lang="en-US" sz="2000">
                <a:solidFill>
                  <a:schemeClr val="tx1"/>
                </a:solidFill>
                <a:latin typeface="Times New Roman" panose="02020603050405020304" pitchFamily="18" charset="0"/>
                <a:cs typeface="Times New Roman" panose="02020603050405020304" pitchFamily="18" charset="0"/>
              </a:rPr>
              <a:t>and buyer login to their accounts and </a:t>
            </a:r>
            <a:r>
              <a:rPr lang="en-US" sz="2000" smtClean="0">
                <a:solidFill>
                  <a:schemeClr val="tx1"/>
                </a:solidFill>
                <a:latin typeface="Times New Roman" panose="02020603050405020304" pitchFamily="18" charset="0"/>
                <a:cs typeface="Times New Roman" panose="02020603050405020304" pitchFamily="18" charset="0"/>
              </a:rPr>
              <a:t>verify, if </a:t>
            </a:r>
            <a:r>
              <a:rPr lang="en-US" sz="2000">
                <a:solidFill>
                  <a:schemeClr val="tx1"/>
                </a:solidFill>
                <a:latin typeface="Times New Roman" panose="02020603050405020304" pitchFamily="18" charset="0"/>
                <a:cs typeface="Times New Roman" panose="02020603050405020304" pitchFamily="18" charset="0"/>
              </a:rPr>
              <a:t>fail then shows an error message. The public can search for items and system check product availability and can add waste for sale. </a:t>
            </a:r>
            <a:r>
              <a:rPr lang="en-US" sz="2000" smtClean="0">
                <a:solidFill>
                  <a:schemeClr val="tx1"/>
                </a:solidFill>
                <a:latin typeface="Times New Roman" panose="02020603050405020304" pitchFamily="18" charset="0"/>
                <a:cs typeface="Times New Roman" panose="02020603050405020304" pitchFamily="18" charset="0"/>
              </a:rPr>
              <a:t>Public </a:t>
            </a:r>
            <a:r>
              <a:rPr lang="en-US" sz="2000">
                <a:solidFill>
                  <a:schemeClr val="tx1"/>
                </a:solidFill>
                <a:latin typeface="Times New Roman" panose="02020603050405020304" pitchFamily="18" charset="0"/>
                <a:cs typeface="Times New Roman" panose="02020603050405020304" pitchFamily="18" charset="0"/>
              </a:rPr>
              <a:t>can buy eco-friendly products. Buyer can buy waste and collect waste and sell eco-friendly </a:t>
            </a:r>
            <a:r>
              <a:rPr lang="en-US" sz="2000" smtClean="0">
                <a:solidFill>
                  <a:schemeClr val="tx1"/>
                </a:solidFill>
                <a:latin typeface="Times New Roman" panose="02020603050405020304" pitchFamily="18" charset="0"/>
                <a:cs typeface="Times New Roman" panose="02020603050405020304" pitchFamily="18" charset="0"/>
              </a:rPr>
              <a:t>products.They buy </a:t>
            </a:r>
            <a:r>
              <a:rPr lang="en-US" sz="2000">
                <a:solidFill>
                  <a:schemeClr val="tx1"/>
                </a:solidFill>
                <a:latin typeface="Times New Roman" panose="02020603050405020304" pitchFamily="18" charset="0"/>
                <a:cs typeface="Times New Roman" panose="02020603050405020304" pitchFamily="18" charset="0"/>
              </a:rPr>
              <a:t>and sell products through preferred multiple transaction policy like Bkash, cash on delivery, credit or debit card. Also public can review products and write blogs for social awareness.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6483096" y="813816"/>
            <a:ext cx="5184648" cy="575157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38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C277-89AC-4F1A-82B4-B4745D0B2EB4}"/>
              </a:ext>
            </a:extLst>
          </p:cNvPr>
          <p:cNvSpPr>
            <a:spLocks noGrp="1"/>
          </p:cNvSpPr>
          <p:nvPr>
            <p:ph type="title"/>
          </p:nvPr>
        </p:nvSpPr>
        <p:spPr>
          <a:xfrm>
            <a:off x="2304967" y="137350"/>
            <a:ext cx="4607898" cy="566738"/>
          </a:xfrm>
        </p:spPr>
        <p:txBody>
          <a:bodyPr>
            <a:noAutofit/>
          </a:bodyPr>
          <a:lstStyle/>
          <a:p>
            <a:r>
              <a:rPr lang="en-US" sz="4000" b="1" dirty="0">
                <a:solidFill>
                  <a:schemeClr val="bg1"/>
                </a:solidFill>
                <a:latin typeface="Times New Roman" panose="02020603050405020304" pitchFamily="18" charset="0"/>
                <a:cs typeface="Times New Roman" panose="02020603050405020304" pitchFamily="18" charset="0"/>
              </a:rPr>
              <a:t>CLASS DIAGRAM</a:t>
            </a:r>
          </a:p>
        </p:txBody>
      </p:sp>
      <p:sp>
        <p:nvSpPr>
          <p:cNvPr id="4" name="Text Placeholder 3">
            <a:extLst>
              <a:ext uri="{FF2B5EF4-FFF2-40B4-BE49-F238E27FC236}">
                <a16:creationId xmlns:a16="http://schemas.microsoft.com/office/drawing/2014/main" id="{67D81301-B5A5-438F-87D3-164603DC38EC}"/>
              </a:ext>
            </a:extLst>
          </p:cNvPr>
          <p:cNvSpPr>
            <a:spLocks noGrp="1"/>
          </p:cNvSpPr>
          <p:nvPr>
            <p:ph type="body" sz="half" idx="2"/>
          </p:nvPr>
        </p:nvSpPr>
        <p:spPr>
          <a:xfrm>
            <a:off x="512743" y="1956816"/>
            <a:ext cx="4315289" cy="3447288"/>
          </a:xfrm>
        </p:spPr>
        <p:txBody>
          <a:bodyPr>
            <a:norm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Class diagram includes five major classes like waste, public, eco-friendly products, cart and order. Here the class diagram includes the relation among the classes needed to deliver by the </a:t>
            </a:r>
            <a:r>
              <a:rPr lang="en-US" sz="2000">
                <a:solidFill>
                  <a:schemeClr val="tx1"/>
                </a:solidFill>
                <a:latin typeface="Times New Roman" panose="02020603050405020304" pitchFamily="18" charset="0"/>
                <a:cs typeface="Times New Roman" panose="02020603050405020304" pitchFamily="18" charset="0"/>
              </a:rPr>
              <a:t>system</a:t>
            </a:r>
            <a:r>
              <a:rPr lang="en-US" sz="2000" smtClean="0">
                <a:solidFill>
                  <a:schemeClr val="tx1"/>
                </a:solidFill>
                <a:latin typeface="Times New Roman" panose="02020603050405020304" pitchFamily="18" charset="0"/>
                <a:cs typeface="Times New Roman" panose="02020603050405020304" pitchFamily="18" charset="0"/>
              </a:rPr>
              <a:t>.</a:t>
            </a:r>
          </a:p>
          <a:p>
            <a:pPr algn="just"/>
            <a:r>
              <a:rPr lang="en-US" sz="2000" smtClean="0">
                <a:solidFill>
                  <a:schemeClr val="tx1"/>
                </a:solidFill>
                <a:latin typeface="Times New Roman" panose="02020603050405020304" pitchFamily="18" charset="0"/>
                <a:cs typeface="Times New Roman" panose="02020603050405020304" pitchFamily="18" charset="0"/>
              </a:rPr>
              <a:t>For eco-friendly product there are two sub classes one is organic fertilizer and another one is decorative items.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6080760" y="932688"/>
            <a:ext cx="5870448" cy="566013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4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circle(in)">
                                      <p:cBhvr>
                                        <p:cTn id="2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C277-89AC-4F1A-82B4-B4745D0B2EB4}"/>
              </a:ext>
            </a:extLst>
          </p:cNvPr>
          <p:cNvSpPr>
            <a:spLocks noGrp="1"/>
          </p:cNvSpPr>
          <p:nvPr>
            <p:ph type="title"/>
          </p:nvPr>
        </p:nvSpPr>
        <p:spPr>
          <a:xfrm>
            <a:off x="521886" y="109823"/>
            <a:ext cx="5933777" cy="566738"/>
          </a:xfrm>
        </p:spPr>
        <p:txBody>
          <a:bodyPr>
            <a:noAutofit/>
          </a:bodyPr>
          <a:lstStyle/>
          <a:p>
            <a:r>
              <a:rPr lang="en-US" sz="4000" b="1" dirty="0">
                <a:solidFill>
                  <a:schemeClr val="bg1"/>
                </a:solidFill>
                <a:latin typeface="Times New Roman" panose="02020603050405020304" pitchFamily="18" charset="0"/>
                <a:cs typeface="Times New Roman" panose="02020603050405020304" pitchFamily="18" charset="0"/>
              </a:rPr>
              <a:t>SEQUENCE DIAGRAM</a:t>
            </a:r>
          </a:p>
        </p:txBody>
      </p:sp>
      <p:sp>
        <p:nvSpPr>
          <p:cNvPr id="4" name="Text Placeholder 3">
            <a:extLst>
              <a:ext uri="{FF2B5EF4-FFF2-40B4-BE49-F238E27FC236}">
                <a16:creationId xmlns:a16="http://schemas.microsoft.com/office/drawing/2014/main" id="{67D81301-B5A5-438F-87D3-164603DC38EC}"/>
              </a:ext>
            </a:extLst>
          </p:cNvPr>
          <p:cNvSpPr>
            <a:spLocks noGrp="1"/>
          </p:cNvSpPr>
          <p:nvPr>
            <p:ph type="body" sz="half" idx="2"/>
          </p:nvPr>
        </p:nvSpPr>
        <p:spPr>
          <a:xfrm>
            <a:off x="421303" y="1106424"/>
            <a:ext cx="4306145" cy="5020056"/>
          </a:xfrm>
        </p:spPr>
        <p:txBody>
          <a:bodyPr>
            <a:noAutofit/>
          </a:bodyPr>
          <a:lstStyle/>
          <a:p>
            <a:pPr algn="just"/>
            <a:r>
              <a:rPr lang="en-US" sz="2000">
                <a:solidFill>
                  <a:schemeClr val="tx1"/>
                </a:solidFill>
                <a:latin typeface="Times New Roman" panose="02020603050405020304" pitchFamily="18" charset="0"/>
                <a:cs typeface="Times New Roman" panose="02020603050405020304" pitchFamily="18" charset="0"/>
              </a:rPr>
              <a:t>In the sequence diagram,</a:t>
            </a:r>
            <a:r>
              <a:rPr lang="en-US" sz="2000" smtClean="0">
                <a:solidFill>
                  <a:schemeClr val="tx1"/>
                </a:solidFill>
                <a:latin typeface="Times New Roman" panose="02020603050405020304" pitchFamily="18" charset="0"/>
                <a:cs typeface="Times New Roman" panose="02020603050405020304" pitchFamily="18" charset="0"/>
              </a:rPr>
              <a:t>public </a:t>
            </a:r>
            <a:r>
              <a:rPr lang="en-US" sz="2000">
                <a:solidFill>
                  <a:schemeClr val="tx1"/>
                </a:solidFill>
                <a:latin typeface="Times New Roman" panose="02020603050405020304" pitchFamily="18" charset="0"/>
                <a:cs typeface="Times New Roman" panose="02020603050405020304" pitchFamily="18" charset="0"/>
              </a:rPr>
              <a:t>act like customer and have to request for login with their right information which is available in the database. Customer can search for items and system checks the products availability. After selecting product customer will be shown product price and delivery date. They can choose payment method and fill up required information. After verifying payment will be done, if not then a error message will be shown. As the same way both buying and selling waste and eco-friendly products will happen. For any inconvenience customer can call our </a:t>
            </a:r>
            <a:r>
              <a:rPr lang="en-US" sz="2000" smtClean="0">
                <a:solidFill>
                  <a:schemeClr val="tx1"/>
                </a:solidFill>
                <a:latin typeface="Times New Roman" panose="02020603050405020304" pitchFamily="18" charset="0"/>
                <a:cs typeface="Times New Roman" panose="02020603050405020304" pitchFamily="18" charset="0"/>
              </a:rPr>
              <a:t>helpline.</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6739128" y="393192"/>
            <a:ext cx="5330952" cy="631850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25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in)">
                                      <p:cBhvr>
                                        <p:cTn id="2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C277-89AC-4F1A-82B4-B4745D0B2EB4}"/>
              </a:ext>
            </a:extLst>
          </p:cNvPr>
          <p:cNvSpPr>
            <a:spLocks noGrp="1"/>
          </p:cNvSpPr>
          <p:nvPr>
            <p:ph type="title"/>
          </p:nvPr>
        </p:nvSpPr>
        <p:spPr>
          <a:xfrm>
            <a:off x="677334" y="201168"/>
            <a:ext cx="6262962" cy="640080"/>
          </a:xfrm>
        </p:spPr>
        <p:txBody>
          <a:bodyPr>
            <a:noAutofit/>
          </a:bodyPr>
          <a:lstStyle/>
          <a:p>
            <a:r>
              <a:rPr lang="en-US" sz="4000" b="1" dirty="0">
                <a:solidFill>
                  <a:schemeClr val="bg1"/>
                </a:solidFill>
                <a:latin typeface="Times New Roman" panose="02020603050405020304" pitchFamily="18" charset="0"/>
                <a:cs typeface="Times New Roman" panose="02020603050405020304" pitchFamily="18" charset="0"/>
              </a:rPr>
              <a:t>STATECHART DIAGRAM</a:t>
            </a:r>
          </a:p>
        </p:txBody>
      </p:sp>
      <p:sp>
        <p:nvSpPr>
          <p:cNvPr id="4" name="Text Placeholder 3">
            <a:extLst>
              <a:ext uri="{FF2B5EF4-FFF2-40B4-BE49-F238E27FC236}">
                <a16:creationId xmlns:a16="http://schemas.microsoft.com/office/drawing/2014/main" id="{67D81301-B5A5-438F-87D3-164603DC38EC}"/>
              </a:ext>
            </a:extLst>
          </p:cNvPr>
          <p:cNvSpPr>
            <a:spLocks noGrp="1"/>
          </p:cNvSpPr>
          <p:nvPr>
            <p:ph type="body" sz="half" idx="2"/>
          </p:nvPr>
        </p:nvSpPr>
        <p:spPr>
          <a:xfrm>
            <a:off x="220135" y="1938338"/>
            <a:ext cx="4982801" cy="3986974"/>
          </a:xfrm>
        </p:spPr>
        <p:txBody>
          <a:bodyPr>
            <a:noAutofit/>
          </a:bodyPr>
          <a:lstStyle/>
          <a:p>
            <a:pPr algn="just"/>
            <a:r>
              <a:rPr lang="en-US" sz="2000">
                <a:solidFill>
                  <a:schemeClr val="tx1"/>
                </a:solidFill>
                <a:latin typeface="Times New Roman" panose="02020603050405020304" pitchFamily="18" charset="0"/>
                <a:cs typeface="Times New Roman" panose="02020603050405020304" pitchFamily="18" charset="0"/>
              </a:rPr>
              <a:t>Using the Waste Management System, customer and buyer first login to the system and system verify that. After that public can sell waste and buy eco friendly products if available. Buyer can buy waste and sell eco friendly products. After buying waste, buyer collects the waste. If the desired product is available public and buyer can buy products through preferred multiple transaction policy like Bkash, cash on delivery, credit or debit. If any verification failed then system shows a error message.</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6318504" y="969264"/>
            <a:ext cx="5623560" cy="544068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2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in)">
                                      <p:cBhvr>
                                        <p:cTn id="2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C277-89AC-4F1A-82B4-B4745D0B2EB4}"/>
              </a:ext>
            </a:extLst>
          </p:cNvPr>
          <p:cNvSpPr>
            <a:spLocks noGrp="1"/>
          </p:cNvSpPr>
          <p:nvPr>
            <p:ph type="title"/>
          </p:nvPr>
        </p:nvSpPr>
        <p:spPr>
          <a:xfrm>
            <a:off x="237745" y="246888"/>
            <a:ext cx="5532119" cy="566738"/>
          </a:xfrm>
        </p:spPr>
        <p:txBody>
          <a:bodyPr>
            <a:noAutofit/>
          </a:bodyPr>
          <a:lstStyle/>
          <a:p>
            <a:r>
              <a:rPr lang="en-US" sz="4000" b="1" dirty="0">
                <a:solidFill>
                  <a:schemeClr val="bg1"/>
                </a:solidFill>
                <a:latin typeface="Times New Roman" panose="02020603050405020304" pitchFamily="18" charset="0"/>
                <a:cs typeface="Times New Roman" panose="02020603050405020304" pitchFamily="18" charset="0"/>
              </a:rPr>
              <a:t>ACTIVITY DIAGRAM</a:t>
            </a:r>
          </a:p>
        </p:txBody>
      </p:sp>
      <p:sp>
        <p:nvSpPr>
          <p:cNvPr id="4" name="Text Placeholder 3">
            <a:extLst>
              <a:ext uri="{FF2B5EF4-FFF2-40B4-BE49-F238E27FC236}">
                <a16:creationId xmlns:a16="http://schemas.microsoft.com/office/drawing/2014/main" id="{67D81301-B5A5-438F-87D3-164603DC38EC}"/>
              </a:ext>
            </a:extLst>
          </p:cNvPr>
          <p:cNvSpPr>
            <a:spLocks noGrp="1"/>
          </p:cNvSpPr>
          <p:nvPr>
            <p:ph type="body" sz="half" idx="2"/>
          </p:nvPr>
        </p:nvSpPr>
        <p:spPr>
          <a:xfrm>
            <a:off x="430447" y="1225106"/>
            <a:ext cx="4516457" cy="5285422"/>
          </a:xfrm>
        </p:spPr>
        <p:txBody>
          <a:bodyPr>
            <a:noAutofit/>
          </a:bodyPr>
          <a:lstStyle/>
          <a:p>
            <a:pPr algn="just"/>
            <a:r>
              <a:rPr lang="en-US" sz="2000">
                <a:solidFill>
                  <a:schemeClr val="tx1"/>
                </a:solidFill>
                <a:latin typeface="Times New Roman" panose="02020603050405020304" pitchFamily="18" charset="0"/>
                <a:cs typeface="Times New Roman" panose="02020603050405020304" pitchFamily="18" charset="0"/>
              </a:rPr>
              <a:t>In our waste management system, at first customer has to log-in. Then they can either sell waste or buy eco-friendly products. For sale, first identify waste category then add amount and price and cash transfer to user account. For buying eco friendly products at first request for the products, check if it is available, if not go to the request page again otherwise display products details. After that select products then place order with ammount and delivery time and then select payment type among cash on delivery, debit, credit or Bkash. If submitted data are verified then payment will be confirmed and update product quantity in database other wise order will be cancelled.</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5678424" y="246888"/>
            <a:ext cx="6336792" cy="646480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90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animBg="1"/>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59927E4-E194-47BE-91C2-B87D50CF51DB}">
  <ds:schemaRefs>
    <ds:schemaRef ds:uri="http://schemas.microsoft.com/sharepoint/v3/contenttype/forms"/>
  </ds:schemaRefs>
</ds:datastoreItem>
</file>

<file path=customXml/itemProps3.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187</TotalTime>
  <Words>669</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Britannic Bold</vt:lpstr>
      <vt:lpstr>Calibri</vt:lpstr>
      <vt:lpstr>Century Gothic</vt:lpstr>
      <vt:lpstr>Swis721 LtCn BT</vt:lpstr>
      <vt:lpstr>Times New Roman</vt:lpstr>
      <vt:lpstr>Wingdings</vt:lpstr>
      <vt:lpstr>Wingdings 3</vt:lpstr>
      <vt:lpstr>Slice</vt:lpstr>
      <vt:lpstr>wASTE MANAGEMENT SYSTEM</vt:lpstr>
      <vt:lpstr>SUBMITTED BY-</vt:lpstr>
      <vt:lpstr>Index</vt:lpstr>
      <vt:lpstr>INTRODUCTION </vt:lpstr>
      <vt:lpstr>USECASE DIAGRAM</vt:lpstr>
      <vt:lpstr>CLASS DIAGRAM</vt:lpstr>
      <vt:lpstr>SEQUENCE DIAGRAM</vt:lpstr>
      <vt:lpstr>STATECHART DIAGRAM</vt:lpstr>
      <vt:lpstr>ACTIVITY DIAGRAM</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TURZO ROY</dc:creator>
  <cp:lastModifiedBy>USER</cp:lastModifiedBy>
  <cp:revision>19</cp:revision>
  <dcterms:created xsi:type="dcterms:W3CDTF">2021-04-17T12:41:45Z</dcterms:created>
  <dcterms:modified xsi:type="dcterms:W3CDTF">2021-04-17T17:50:16Z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